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4"/>
  </p:notesMasterIdLst>
  <p:sldIdLst>
    <p:sldId id="256" r:id="rId9"/>
    <p:sldId id="259" r:id="rId10"/>
    <p:sldId id="298" r:id="rId11"/>
    <p:sldId id="299" r:id="rId12"/>
    <p:sldId id="30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D066B4-3885-41D0-AA8F-962A2E9DAA6E}" v="1" dt="2023-01-10T19:08:34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FBD066B4-3885-41D0-AA8F-962A2E9DAA6E}"/>
    <pc:docChg chg="custSel addSld modSld">
      <pc:chgData name="Class, Caleb" userId="81c01ea6-bccc-4178-af5e-bb84e88c284b" providerId="ADAL" clId="{FBD066B4-3885-41D0-AA8F-962A2E9DAA6E}" dt="2023-01-10T19:15:49.535" v="191" actId="20577"/>
      <pc:docMkLst>
        <pc:docMk/>
      </pc:docMkLst>
      <pc:sldChg chg="modSp mod">
        <pc:chgData name="Class, Caleb" userId="81c01ea6-bccc-4178-af5e-bb84e88c284b" providerId="ADAL" clId="{FBD066B4-3885-41D0-AA8F-962A2E9DAA6E}" dt="2023-01-10T19:06:26.915" v="18" actId="20577"/>
        <pc:sldMkLst>
          <pc:docMk/>
          <pc:sldMk cId="2831391183" sldId="256"/>
        </pc:sldMkLst>
        <pc:spChg chg="mod">
          <ac:chgData name="Class, Caleb" userId="81c01ea6-bccc-4178-af5e-bb84e88c284b" providerId="ADAL" clId="{FBD066B4-3885-41D0-AA8F-962A2E9DAA6E}" dt="2023-01-10T19:06:26.915" v="18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modSp mod">
        <pc:chgData name="Class, Caleb" userId="81c01ea6-bccc-4178-af5e-bb84e88c284b" providerId="ADAL" clId="{FBD066B4-3885-41D0-AA8F-962A2E9DAA6E}" dt="2023-01-10T19:07:09.938" v="177" actId="20577"/>
        <pc:sldMkLst>
          <pc:docMk/>
          <pc:sldMk cId="1826363201" sldId="259"/>
        </pc:sldMkLst>
        <pc:spChg chg="mod">
          <ac:chgData name="Class, Caleb" userId="81c01ea6-bccc-4178-af5e-bb84e88c284b" providerId="ADAL" clId="{FBD066B4-3885-41D0-AA8F-962A2E9DAA6E}" dt="2023-01-10T19:07:09.938" v="177" actId="20577"/>
          <ac:spMkLst>
            <pc:docMk/>
            <pc:sldMk cId="1826363201" sldId="259"/>
            <ac:spMk id="7" creationId="{8AC0AAD5-60AD-46DC-B530-F6EB27B88EB2}"/>
          </ac:spMkLst>
        </pc:spChg>
      </pc:sldChg>
      <pc:sldChg chg="delSp add mod">
        <pc:chgData name="Class, Caleb" userId="81c01ea6-bccc-4178-af5e-bb84e88c284b" providerId="ADAL" clId="{FBD066B4-3885-41D0-AA8F-962A2E9DAA6E}" dt="2023-01-10T19:08:39.471" v="179" actId="478"/>
        <pc:sldMkLst>
          <pc:docMk/>
          <pc:sldMk cId="3487192289" sldId="298"/>
        </pc:sldMkLst>
        <pc:inkChg chg="del">
          <ac:chgData name="Class, Caleb" userId="81c01ea6-bccc-4178-af5e-bb84e88c284b" providerId="ADAL" clId="{FBD066B4-3885-41D0-AA8F-962A2E9DAA6E}" dt="2023-01-10T19:08:39.471" v="179" actId="478"/>
          <ac:inkMkLst>
            <pc:docMk/>
            <pc:sldMk cId="3487192289" sldId="298"/>
            <ac:inkMk id="4" creationId="{DD0E18EE-8515-BC81-3043-F4C2E44BFEDE}"/>
          </ac:inkMkLst>
        </pc:inkChg>
      </pc:sldChg>
      <pc:sldChg chg="delSp modSp add mod">
        <pc:chgData name="Class, Caleb" userId="81c01ea6-bccc-4178-af5e-bb84e88c284b" providerId="ADAL" clId="{FBD066B4-3885-41D0-AA8F-962A2E9DAA6E}" dt="2023-01-10T19:15:49.535" v="191" actId="20577"/>
        <pc:sldMkLst>
          <pc:docMk/>
          <pc:sldMk cId="3153748758" sldId="299"/>
        </pc:sldMkLst>
        <pc:spChg chg="mod">
          <ac:chgData name="Class, Caleb" userId="81c01ea6-bccc-4178-af5e-bb84e88c284b" providerId="ADAL" clId="{FBD066B4-3885-41D0-AA8F-962A2E9DAA6E}" dt="2023-01-10T19:15:49.535" v="191" actId="20577"/>
          <ac:spMkLst>
            <pc:docMk/>
            <pc:sldMk cId="3153748758" sldId="299"/>
            <ac:spMk id="3" creationId="{2B94B7A6-4BEB-8161-D2E5-A67C79DA7F6C}"/>
          </ac:spMkLst>
        </pc:spChg>
        <pc:inkChg chg="del">
          <ac:chgData name="Class, Caleb" userId="81c01ea6-bccc-4178-af5e-bb84e88c284b" providerId="ADAL" clId="{FBD066B4-3885-41D0-AA8F-962A2E9DAA6E}" dt="2023-01-10T19:08:54.807" v="180" actId="478"/>
          <ac:inkMkLst>
            <pc:docMk/>
            <pc:sldMk cId="3153748758" sldId="299"/>
            <ac:inkMk id="4" creationId="{9DCB0FFE-CB31-AE26-3E53-4F960B5C242B}"/>
          </ac:inkMkLst>
        </pc:inkChg>
      </pc:sldChg>
      <pc:sldChg chg="add">
        <pc:chgData name="Class, Caleb" userId="81c01ea6-bccc-4178-af5e-bb84e88c284b" providerId="ADAL" clId="{FBD066B4-3885-41D0-AA8F-962A2E9DAA6E}" dt="2023-01-10T19:08:34.883" v="178"/>
        <pc:sldMkLst>
          <pc:docMk/>
          <pc:sldMk cId="3987702112" sldId="30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Lemonade</a:t>
            </a:r>
            <a:r>
              <a:rPr lang="en-US" baseline="0" dirty="0"/>
              <a:t> Stand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Costs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75</c:v>
                </c:pt>
                <c:pt idx="2">
                  <c:v>100</c:v>
                </c:pt>
                <c:pt idx="3">
                  <c:v>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A1-4017-9574-F4F3CD5A6E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  <c:pt idx="2">
                  <c:v>200</c:v>
                </c:pt>
                <c:pt idx="3">
                  <c:v>300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FA1-4017-9574-F4F3CD5A6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83504"/>
        <c:axId val="36379760"/>
      </c:lineChart>
      <c:catAx>
        <c:axId val="3638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79760"/>
        <c:crosses val="autoZero"/>
        <c:auto val="1"/>
        <c:lblAlgn val="ctr"/>
        <c:lblOffset val="100"/>
        <c:noMultiLvlLbl val="0"/>
      </c:catAx>
      <c:valAx>
        <c:axId val="3637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8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0.2421</cdr:x>
      <cdr:y>0.52829</cdr:y>
    </cdr:from>
    <cdr:to>
      <cdr:x>0.41518</cdr:x>
      <cdr:y>0.62417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8FF2C89-FAA7-F78C-4103-E6D482A35B54}"/>
            </a:ext>
          </a:extLst>
        </cdr:cNvPr>
        <cdr:cNvSpPr txBox="1"/>
      </cdr:nvSpPr>
      <cdr:spPr>
        <a:xfrm xmlns:a="http://schemas.openxmlformats.org/drawingml/2006/main">
          <a:off x="1279072" y="2168263"/>
          <a:ext cx="914400" cy="3935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dirty="0"/>
            <a:t>Costs</a:t>
          </a:r>
        </a:p>
      </cdr:txBody>
    </cdr:sp>
  </cdr:relSizeAnchor>
  <cdr:relSizeAnchor xmlns:cdr="http://schemas.openxmlformats.org/drawingml/2006/chartDrawing">
    <cdr:from>
      <cdr:x>0.3568</cdr:x>
      <cdr:y>0.73163</cdr:y>
    </cdr:from>
    <cdr:to>
      <cdr:x>0.52988</cdr:x>
      <cdr:y>0.82751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4E733A01-A367-2C91-C7C2-42C5F362E76C}"/>
            </a:ext>
          </a:extLst>
        </cdr:cNvPr>
        <cdr:cNvSpPr txBox="1"/>
      </cdr:nvSpPr>
      <cdr:spPr>
        <a:xfrm xmlns:a="http://schemas.openxmlformats.org/drawingml/2006/main">
          <a:off x="1885043" y="3002835"/>
          <a:ext cx="914400" cy="3935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Revenue</a:t>
          </a:r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4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(Algebra)</a:t>
            </a:r>
          </a:p>
          <a:p>
            <a:endParaRPr lang="en-US" dirty="0"/>
          </a:p>
          <a:p>
            <a:r>
              <a:rPr lang="en-US" dirty="0"/>
              <a:t>Units * (Price – Var) = Fixed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5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1/10/2023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1/10/2023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1/10/2023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1/10/2023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1/10/2023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1/10/2023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flickr.com/photos/35928519@N00/5902542321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Break-even Analysis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Explain the concept of a break-even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the result of break-even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Conduct a break-even analysis using R.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2BD7-0718-E47C-875A-8286712A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Break-Even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CFB8-F1BD-3DCF-C5B5-5897E125E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How much </a:t>
            </a:r>
            <a:r>
              <a:rPr lang="en-US" b="1" dirty="0"/>
              <a:t>revenue</a:t>
            </a:r>
            <a:r>
              <a:rPr lang="en-US" dirty="0"/>
              <a:t> do we need to cover our </a:t>
            </a:r>
            <a:r>
              <a:rPr lang="en-US" b="1" dirty="0"/>
              <a:t>costs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CD832-FCA3-4F36-A2C6-9491F801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333D3037-B62C-A26C-4BE2-121A506F68DA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CFA292E-79FE-F6EC-B0D1-B8CC075A7760}"/>
              </a:ext>
            </a:extLst>
          </p:cNvPr>
          <p:cNvGraphicFramePr/>
          <p:nvPr/>
        </p:nvGraphicFramePr>
        <p:xfrm>
          <a:off x="5641608" y="2021868"/>
          <a:ext cx="5283200" cy="410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5837EE5-360B-7C21-AF76-0FD54595B36E}"/>
              </a:ext>
            </a:extLst>
          </p:cNvPr>
          <p:cNvSpPr txBox="1"/>
          <p:nvPr/>
        </p:nvSpPr>
        <p:spPr>
          <a:xfrm>
            <a:off x="837741" y="4379547"/>
            <a:ext cx="437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Fixed Cost = $50</a:t>
            </a:r>
          </a:p>
          <a:p>
            <a:r>
              <a:rPr lang="en-US" sz="2400" b="1" dirty="0"/>
              <a:t>Variable Cost = $0.25 per cup</a:t>
            </a:r>
          </a:p>
          <a:p>
            <a:r>
              <a:rPr lang="en-US" sz="2400" b="1" dirty="0"/>
              <a:t>Price = $0.50 per cup</a:t>
            </a:r>
          </a:p>
        </p:txBody>
      </p:sp>
      <p:pic>
        <p:nvPicPr>
          <p:cNvPr id="12" name="Picture 11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BFFEB49-1336-456B-AFBE-A23ACC803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76291" y="1890950"/>
            <a:ext cx="1596751" cy="2393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E1B1B-2B28-2EA8-72B5-81B1F91A2C33}"/>
              </a:ext>
            </a:extLst>
          </p:cNvPr>
          <p:cNvSpPr txBox="1"/>
          <p:nvPr/>
        </p:nvSpPr>
        <p:spPr>
          <a:xfrm>
            <a:off x="2011101" y="6858000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35928519@N00/590254232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871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28ED-1AB2-4C1C-C0E5-CBF16825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Even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4B7A6-4BEB-8161-D2E5-A67C79DA7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b="1" dirty="0"/>
              <a:t>visualize </a:t>
            </a:r>
            <a:r>
              <a:rPr lang="en-US" dirty="0"/>
              <a:t>the break-even point using ggplot2 (later)</a:t>
            </a:r>
          </a:p>
          <a:p>
            <a:r>
              <a:rPr lang="en-US" dirty="0"/>
              <a:t>We can also </a:t>
            </a:r>
            <a:r>
              <a:rPr lang="en-US" b="1"/>
              <a:t>calculate </a:t>
            </a:r>
            <a:r>
              <a:rPr lang="en-US"/>
              <a:t>it: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2D7FC-2612-F4F3-F4EE-6E7379BA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F017A885-436A-61B0-DD47-B0ADACA3C922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4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Even Complications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100CA-4E6A-8C89-3745-A6B7A0B5D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871411" cy="5027456"/>
          </a:xfrm>
        </p:spPr>
        <p:txBody>
          <a:bodyPr/>
          <a:lstStyle/>
          <a:p>
            <a:r>
              <a:rPr lang="en-US" dirty="0"/>
              <a:t>What if we’re selling lots of different things?</a:t>
            </a:r>
          </a:p>
          <a:p>
            <a:r>
              <a:rPr lang="en-US" dirty="0"/>
              <a:t>What about taxes?</a:t>
            </a:r>
          </a:p>
          <a:p>
            <a:r>
              <a:rPr lang="en-US" dirty="0"/>
              <a:t>What about economies of scale?</a:t>
            </a:r>
          </a:p>
        </p:txBody>
      </p:sp>
      <p:pic>
        <p:nvPicPr>
          <p:cNvPr id="4" name="Picture 3" descr="Wooden blocks with question marks">
            <a:extLst>
              <a:ext uri="{FF2B5EF4-FFF2-40B4-BE49-F238E27FC236}">
                <a16:creationId xmlns:a16="http://schemas.microsoft.com/office/drawing/2014/main" id="{53F20599-6C52-92D6-F67D-DD42C970B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63" y="2347115"/>
            <a:ext cx="3795963" cy="25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02112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115</TotalTime>
  <Words>141</Words>
  <Application>Microsoft Office PowerPoint</Application>
  <PresentationFormat>Widescreen</PresentationFormat>
  <Paragraphs>34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Break-even Analysis</vt:lpstr>
      <vt:lpstr>Learning Objectives</vt:lpstr>
      <vt:lpstr>Break-Even Analysis</vt:lpstr>
      <vt:lpstr>Break Even Analysis in R</vt:lpstr>
      <vt:lpstr>Break Even Complications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2023-01-10T19:15:51Z</dcterms:modified>
</cp:coreProperties>
</file>